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85" r:id="rId9"/>
    <p:sldId id="486" r:id="rId10"/>
    <p:sldId id="446" r:id="rId11"/>
    <p:sldId id="447" r:id="rId12"/>
    <p:sldId id="367" r:id="rId13"/>
    <p:sldId id="488" r:id="rId14"/>
    <p:sldId id="448" r:id="rId15"/>
    <p:sldId id="449" r:id="rId16"/>
    <p:sldId id="450" r:id="rId17"/>
    <p:sldId id="451" r:id="rId18"/>
    <p:sldId id="455" r:id="rId19"/>
    <p:sldId id="456" r:id="rId20"/>
    <p:sldId id="457" r:id="rId21"/>
    <p:sldId id="458" r:id="rId22"/>
    <p:sldId id="459" r:id="rId23"/>
    <p:sldId id="460" r:id="rId24"/>
    <p:sldId id="462" r:id="rId25"/>
    <p:sldId id="372" r:id="rId26"/>
    <p:sldId id="415" r:id="rId27"/>
    <p:sldId id="416" r:id="rId28"/>
    <p:sldId id="417" r:id="rId29"/>
    <p:sldId id="428" r:id="rId30"/>
    <p:sldId id="473" r:id="rId31"/>
    <p:sldId id="469" r:id="rId32"/>
    <p:sldId id="433" r:id="rId33"/>
    <p:sldId id="435" r:id="rId34"/>
    <p:sldId id="436" r:id="rId35"/>
    <p:sldId id="470" r:id="rId36"/>
    <p:sldId id="471" r:id="rId37"/>
    <p:sldId id="437" r:id="rId38"/>
    <p:sldId id="441" r:id="rId39"/>
    <p:sldId id="478" r:id="rId40"/>
    <p:sldId id="487" r:id="rId41"/>
    <p:sldId id="463" r:id="rId42"/>
    <p:sldId id="464" r:id="rId43"/>
    <p:sldId id="465" r:id="rId44"/>
    <p:sldId id="359" r:id="rId45"/>
    <p:sldId id="443" r:id="rId46"/>
    <p:sldId id="322" r:id="rId47"/>
    <p:sldId id="325" r:id="rId48"/>
    <p:sldId id="358" r:id="rId49"/>
    <p:sldId id="360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493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90" r:id="rId70"/>
    <p:sldId id="391" r:id="rId71"/>
    <p:sldId id="393" r:id="rId72"/>
    <p:sldId id="494" r:id="rId73"/>
    <p:sldId id="472" r:id="rId74"/>
    <p:sldId id="481" r:id="rId75"/>
    <p:sldId id="491" r:id="rId76"/>
    <p:sldId id="346" r:id="rId77"/>
    <p:sldId id="313" r:id="rId78"/>
    <p:sldId id="315" r:id="rId79"/>
    <p:sldId id="316" r:id="rId80"/>
    <p:sldId id="492" r:id="rId81"/>
    <p:sldId id="484" r:id="rId82"/>
    <p:sldId id="489" r:id="rId83"/>
    <p:sldId id="49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2"/>
    <p:restoredTop sz="79938"/>
  </p:normalViewPr>
  <p:slideViewPr>
    <p:cSldViewPr snapToGrid="0" snapToObjects="1">
      <p:cViewPr>
        <p:scale>
          <a:sx n="97" d="100"/>
          <a:sy n="97" d="100"/>
        </p:scale>
        <p:origin x="1128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 the evaluation: how these things are linked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what is H? on page 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page 60, why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huffman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coding is H?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smtClean="0"/>
              <a:t>in a microscopy </a:t>
            </a:r>
            <a:r>
              <a:rPr lang="en-US" baseline="0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Having </a:t>
            </a:r>
            <a:r>
              <a:rPr lang="en-US" dirty="0" smtClean="0"/>
              <a:t>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r>
              <a:rPr lang="en-US" baseline="0" dirty="0" smtClean="0"/>
              <a:t> Generalizability?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simple</a:t>
            </a:r>
            <a:r>
              <a:rPr lang="en-US" b="0" strike="noStrike" baseline="0" dirty="0" smtClean="0"/>
              <a:t> </a:t>
            </a:r>
            <a:r>
              <a:rPr lang="en-US" b="0" strike="noStrike" baseline="0" dirty="0" smtClean="0"/>
              <a:t>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86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/>
                <a:cs typeface="Arial"/>
              </a:rPr>
              <a:t>Increase </a:t>
            </a:r>
            <a:r>
              <a:rPr lang="en-US" sz="23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300" dirty="0" smtClean="0">
                <a:latin typeface="Arial"/>
                <a:cs typeface="Arial"/>
              </a:rPr>
              <a:t>storage.</a:t>
            </a:r>
          </a:p>
          <a:p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583" y="1319997"/>
            <a:ext cx="4480842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cs typeface="Arial"/>
              </a:rPr>
              <a:t>Require that </a:t>
            </a:r>
            <a:r>
              <a:rPr lang="en-US" sz="2300" dirty="0">
                <a:cs typeface="Arial"/>
              </a:rPr>
              <a:t>the compression </a:t>
            </a:r>
            <a:r>
              <a:rPr lang="en-US" sz="2300" dirty="0" smtClean="0">
                <a:cs typeface="Arial"/>
              </a:rPr>
              <a:t>has </a:t>
            </a:r>
            <a:r>
              <a:rPr lang="en-US" sz="2300" dirty="0">
                <a:cs typeface="Arial"/>
              </a:rPr>
              <a:t>no impact on analysis </a:t>
            </a:r>
            <a:r>
              <a:rPr lang="en-US" sz="2300" dirty="0" smtClean="0">
                <a:cs typeface="Arial"/>
              </a:rPr>
              <a:t>-- scientifically lossless</a:t>
            </a: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Standard (H.264) lossy compression techniques cannot be used </a:t>
            </a:r>
            <a:endParaRPr lang="en-US" sz="23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cs typeface="Arial"/>
            </a:endParaRPr>
          </a:p>
          <a:p>
            <a:r>
              <a:rPr lang="en-US" sz="2300" dirty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tandard lossless compression </a:t>
            </a:r>
            <a:r>
              <a:rPr lang="en-US" sz="2300" dirty="0">
                <a:cs typeface="Arial"/>
              </a:rPr>
              <a:t>technique </a:t>
            </a:r>
            <a:r>
              <a:rPr lang="en-US" sz="2300" dirty="0" smtClean="0">
                <a:cs typeface="Arial"/>
              </a:rPr>
              <a:t>yields the compressed data in the size of 49.74% of the original one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Our method </a:t>
            </a:r>
            <a:r>
              <a:rPr lang="en-US" sz="2300" dirty="0" smtClean="0">
                <a:cs typeface="Arial"/>
              </a:rPr>
              <a:t>give</a:t>
            </a:r>
            <a:r>
              <a:rPr lang="en-US" sz="2300" dirty="0" smtClean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: 7.26%</a:t>
            </a:r>
          </a:p>
          <a:p>
            <a:endParaRPr lang="en-US" sz="2300" dirty="0" smtClean="0">
              <a:cs typeface="Arial"/>
            </a:endParaRPr>
          </a:p>
          <a:p>
            <a:r>
              <a:rPr lang="en-US" sz="2300" dirty="0" smtClean="0">
                <a:cs typeface="Arial"/>
              </a:rPr>
              <a:t>Best case: 0.7729% vs. 19.4505%</a:t>
            </a:r>
            <a:endParaRPr lang="en-US" sz="23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628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2456" y="609819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4904" y="57236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86552" y="57360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30856" y="609819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29981" y="5730104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51629" y="574247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22" y="1326948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71170" y="4341203"/>
            <a:ext cx="525913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98629" y="5318713"/>
            <a:ext cx="149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33460" y="502133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08" y="503370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86740" y="5324343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07106" y="501282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26490" y="502519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24694"/>
              </p:ext>
            </p:extLst>
          </p:nvPr>
        </p:nvGraphicFramePr>
        <p:xfrm>
          <a:off x="1046923" y="2727438"/>
          <a:ext cx="7169426" cy="212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5"/>
                <a:gridCol w="1134321"/>
                <a:gridCol w="1016317"/>
                <a:gridCol w="1321607"/>
                <a:gridCol w="1553572"/>
                <a:gridCol w="1194904"/>
              </a:tblGrid>
              <a:tr h="7749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Beads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500nm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3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4 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(Cells)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H.264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50%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500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method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0.77%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44%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7.3%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4.8%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904311"/>
              </p:ext>
            </p:extLst>
          </p:nvPr>
        </p:nvGraphicFramePr>
        <p:xfrm>
          <a:off x="2004429" y="2492047"/>
          <a:ext cx="4997898" cy="30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" name="Document" r:id="rId4" imgW="5626100" imgH="3454400" progId="Word.Document.12">
                  <p:embed/>
                </p:oleObj>
              </mc:Choice>
              <mc:Fallback>
                <p:oleObj name="Document" r:id="rId4" imgW="5626100" imgH="345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429" y="2492047"/>
                        <a:ext cx="4997898" cy="30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57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675" y="4606793"/>
            <a:ext cx="536974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Video Size: </a:t>
            </a:r>
            <a:r>
              <a:rPr lang="en-US" sz="3900" i="1" dirty="0" smtClean="0"/>
              <a:t>L(x) = L(x’) + c</a:t>
            </a:r>
            <a:endParaRPr lang="en-US" sz="39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68418" y="5652041"/>
            <a:ext cx="187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lossless encoding foreground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59965" y="5286921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81613" y="529929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33611" y="5657671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33611" y="527841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52995" y="5290786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Analysis-aware compression evaluates microscopy video quality using statistical test</a:t>
            </a:r>
            <a:r>
              <a:rPr lang="en-US" dirty="0"/>
              <a:t>s</a:t>
            </a:r>
            <a:endParaRPr lang="en-US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Enables even higher compression ratio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cs typeface="Helvetica"/>
              </a:rPr>
              <a:t>Novelty:</a:t>
            </a: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Microscopy video compression with 100x compression ratio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</a:t>
            </a:r>
            <a:r>
              <a:rPr lang="en-US" sz="2100" dirty="0"/>
              <a:t>new correlation-based microscopy frame segmentation technique </a:t>
            </a:r>
            <a:r>
              <a:rPr lang="en-US" sz="2100" dirty="0" smtClean="0"/>
              <a:t>based on point </a:t>
            </a:r>
            <a:r>
              <a:rPr lang="en-US" sz="2100" dirty="0"/>
              <a:t>spread function</a:t>
            </a:r>
            <a:endParaRPr lang="en-US" sz="21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new way to evaluate the quality of a microscopy video based on statistical test </a:t>
            </a:r>
            <a:endParaRPr lang="en-US" sz="2100" dirty="0" smtClean="0">
              <a:cs typeface="Helvetica"/>
            </a:endParaRPr>
          </a:p>
          <a:p>
            <a:pPr algn="l"/>
            <a:r>
              <a:rPr lang="en-US" sz="2500" dirty="0" smtClean="0">
                <a:cs typeface="Helvetica"/>
              </a:rPr>
              <a:t>How to generalize: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C</a:t>
            </a:r>
            <a:r>
              <a:rPr lang="en-US" sz="2100" dirty="0">
                <a:cs typeface="Helvetica"/>
              </a:rPr>
              <a:t>orrelation </a:t>
            </a:r>
            <a:r>
              <a:rPr lang="en-US" sz="2100" dirty="0">
                <a:cs typeface="Helvetica"/>
              </a:rPr>
              <a:t>based segmentation can be applied to imaging devices including microscopes, telescopes, and other cameras where the object is not perfectly in </a:t>
            </a:r>
            <a:r>
              <a:rPr lang="en-US" sz="2100" dirty="0">
                <a:cs typeface="Helvetica"/>
              </a:rPr>
              <a:t>focus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A</a:t>
            </a:r>
            <a:r>
              <a:rPr lang="en-US" sz="2100" dirty="0">
                <a:cs typeface="Helvetica"/>
              </a:rPr>
              <a:t>dding </a:t>
            </a:r>
            <a:r>
              <a:rPr lang="en-US" sz="2100" dirty="0">
                <a:cs typeface="Helvetica"/>
              </a:rPr>
              <a:t>synthesized noise to improve the video quality can be applied to videos other than microscopy.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77071"/>
              </p:ext>
            </p:extLst>
          </p:nvPr>
        </p:nvGraphicFramePr>
        <p:xfrm>
          <a:off x="1234046" y="2492047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8" y="224846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38444" y="245524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38444" y="376368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5288" y="4290318"/>
            <a:ext cx="58730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Image size: </a:t>
            </a:r>
            <a:r>
              <a:rPr lang="en-US" sz="3500" i="1" dirty="0" smtClean="0"/>
              <a:t>L(x) </a:t>
            </a:r>
            <a:r>
              <a:rPr lang="en-US" sz="3500" i="1" smtClean="0"/>
              <a:t>= L(g(K Log(D)))</a:t>
            </a:r>
            <a:endParaRPr lang="en-US" sz="35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62488" y="5366059"/>
            <a:ext cx="14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patches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73063" y="4937055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4711" y="4949424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5366" y="5350112"/>
            <a:ext cx="13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Dictionary size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27992" y="4930689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47376" y="4943058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  <a:endParaRPr lang="en-US" sz="2500" dirty="0" smtClean="0"/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endParaRPr lang="en-US" sz="2500" dirty="0" smtClean="0"/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sz="2500" dirty="0"/>
          </a:p>
          <a:p>
            <a:pPr lvl="2"/>
            <a:endParaRPr lang="en-US" sz="2500" dirty="0" smtClean="0"/>
          </a:p>
          <a:p>
            <a:pPr lvl="2"/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4695" y="2874137"/>
            <a:ext cx="30480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Traditional: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H </a:t>
            </a:r>
            <a:r>
              <a:rPr lang="mr-IN" sz="3800" i="1" dirty="0" smtClean="0"/>
              <a:t>–</a:t>
            </a:r>
            <a:r>
              <a:rPr lang="en-US" sz="3800" i="1" dirty="0" smtClean="0"/>
              <a:t> f(x)</a:t>
            </a:r>
          </a:p>
          <a:p>
            <a:endParaRPr lang="en-US" sz="3800" i="1" dirty="0"/>
          </a:p>
          <a:p>
            <a:r>
              <a:rPr lang="en-US" sz="3800" dirty="0" smtClean="0"/>
              <a:t>New:</a:t>
            </a:r>
          </a:p>
          <a:p>
            <a:r>
              <a:rPr lang="en-US" sz="3800" i="1" dirty="0"/>
              <a:t>L</a:t>
            </a:r>
            <a:r>
              <a:rPr lang="en-US" sz="3800" i="1" dirty="0" smtClean="0"/>
              <a:t>(x</a:t>
            </a:r>
            <a:r>
              <a:rPr lang="en-US" sz="3800" i="1" dirty="0" smtClean="0"/>
              <a:t>) = f’(x)</a:t>
            </a:r>
            <a:endParaRPr lang="en-US" sz="3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894730" y="4543350"/>
            <a:ext cx="22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reduce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860510" y="4176307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82158" y="4188676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0523" y="6245531"/>
            <a:ext cx="20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to keep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106303" y="5878488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27951" y="589085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51106" y="6541309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83" y="1179446"/>
            <a:ext cx="716035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</a:t>
            </a:r>
            <a:r>
              <a:rPr lang="en-US" sz="3900" dirty="0" smtClean="0"/>
              <a:t>mage Size: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 = L(g(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dct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68809" y="2155640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DCT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42319" y="1845920"/>
            <a:ext cx="21538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24025" y="1877809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5844" y="2138580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16197" y="1839493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227817" y="1839371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847" y="2809359"/>
            <a:ext cx="848302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 = L(H(</a:t>
            </a:r>
            <a:r>
              <a:rPr lang="en-US" sz="3900" i="1" dirty="0" err="1" smtClean="0"/>
              <a:t>d</a:t>
            </a:r>
            <a:r>
              <a:rPr lang="en-US" sz="3900" i="1" baseline="-25000" dirty="0" err="1" smtClean="0"/>
              <a:t>wavelet</a:t>
            </a:r>
            <a:r>
              <a:rPr lang="en-US" sz="3900" i="1" dirty="0" smtClean="0"/>
              <a:t>(x))) + c</a:t>
            </a:r>
            <a:endParaRPr lang="en-US" sz="39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59101" y="3785553"/>
            <a:ext cx="330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foreground</a:t>
            </a:r>
            <a:r>
              <a:rPr lang="en-US" dirty="0"/>
              <a:t> </a:t>
            </a:r>
            <a:r>
              <a:rPr lang="en-US" dirty="0" smtClean="0"/>
              <a:t>i</a:t>
            </a:r>
            <a:r>
              <a:rPr lang="en-US" dirty="0" smtClean="0"/>
              <a:t>n wavelet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783" y="3490044"/>
            <a:ext cx="286246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66485" y="3483833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79502" y="3809424"/>
            <a:ext cx="317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133541" y="347089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361722" y="3472460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2085220" y="4289254"/>
            <a:ext cx="111427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                     </a:t>
            </a:r>
            <a:r>
              <a:rPr lang="en-US" sz="3900" i="1" dirty="0" err="1" smtClean="0"/>
              <a:t>L</a:t>
            </a:r>
            <a:r>
              <a:rPr lang="en-US" sz="3900" i="1" baseline="-25000" dirty="0" err="1" smtClean="0"/>
              <a:t>mesh</a:t>
            </a:r>
            <a:r>
              <a:rPr lang="en-US" sz="3900" i="1" dirty="0" smtClean="0"/>
              <a:t>(x) = L(g(v(x), n(x), </a:t>
            </a:r>
            <a:r>
              <a:rPr lang="en-US" sz="3900" i="1" dirty="0" err="1" smtClean="0"/>
              <a:t>i</a:t>
            </a:r>
            <a:r>
              <a:rPr lang="en-US" sz="3900" i="1" dirty="0" smtClean="0"/>
              <a:t>(x))) + L(g(t(x))) + c</a:t>
            </a:r>
            <a:endParaRPr lang="en-US" sz="39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54391" y="5360981"/>
            <a:ext cx="322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vertices, texture index, connections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332932" y="4979272"/>
            <a:ext cx="361817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42019" y="4996927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49773" y="5347874"/>
            <a:ext cx="182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background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485303" y="4979272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702746" y="4967259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96685" y="5366169"/>
            <a:ext cx="169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bit length for encoding the texture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779502" y="4987974"/>
            <a:ext cx="1224867" cy="67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70785" y="4988645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6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size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3064838" y="2830823"/>
            <a:ext cx="104060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                     </a:t>
            </a:r>
            <a:r>
              <a:rPr lang="en-US" sz="4500" i="1" dirty="0"/>
              <a:t> </a:t>
            </a:r>
            <a:r>
              <a:rPr lang="en-US" sz="4500" i="1" dirty="0" smtClean="0"/>
              <a:t>               L(x) = L(t*k*n) + L(f) + c</a:t>
            </a:r>
            <a:endParaRPr lang="en-US" sz="45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89680" y="3937170"/>
            <a:ext cx="210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3D motion data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9548" y="3542579"/>
            <a:ext cx="156404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41596" y="3538730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20024" y="3956430"/>
            <a:ext cx="172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camera metadata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65667" y="3541340"/>
            <a:ext cx="434886" cy="24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83110" y="3529327"/>
            <a:ext cx="2278" cy="40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1504" y="3928049"/>
            <a:ext cx="1512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Required bit length for encoding visual features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22422" y="3538730"/>
            <a:ext cx="7561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5908" y="3538730"/>
            <a:ext cx="1066" cy="383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Novelty: </a:t>
            </a:r>
            <a:r>
              <a:rPr lang="en-US" sz="3000" dirty="0">
                <a:cs typeface="Helvetica"/>
              </a:rPr>
              <a:t>e</a:t>
            </a:r>
            <a:r>
              <a:rPr lang="en-US" sz="3000" dirty="0" smtClean="0">
                <a:cs typeface="Helvetica"/>
              </a:rPr>
              <a:t>nable </a:t>
            </a:r>
            <a:r>
              <a:rPr lang="en-US" sz="3000" dirty="0" smtClean="0">
                <a:cs typeface="Helvetica"/>
              </a:rPr>
              <a:t>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image broadcasting </a:t>
            </a:r>
            <a:r>
              <a:rPr lang="en-US" sz="2500" dirty="0" smtClean="0">
                <a:cs typeface="Helvetica"/>
              </a:rPr>
              <a:t>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based on region of interest and entropy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indoor localization system using sensor fusion that uses BLE signal</a:t>
            </a:r>
            <a:endParaRPr lang="en-US" sz="2500" dirty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How to generalize:</a:t>
            </a:r>
            <a:endParaRPr lang="en-US" sz="30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 can be applied in other multi-view capture systems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can increase the efficiency in any systems that uses visual features</a:t>
            </a:r>
            <a:endParaRPr lang="en-US" sz="2500" dirty="0" smtClean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16005</TotalTime>
  <Words>4192</Words>
  <Application>Microsoft Macintosh PowerPoint</Application>
  <PresentationFormat>On-screen Show (4:3)</PresentationFormat>
  <Paragraphs>789</Paragraphs>
  <Slides>83</Slides>
  <Notes>67</Notes>
  <HiddenSlides>4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Microsoft Word 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Data size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Data size</vt:lpstr>
      <vt:lpstr>Evaluation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Video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618</cp:revision>
  <dcterms:created xsi:type="dcterms:W3CDTF">2017-02-13T04:25:39Z</dcterms:created>
  <dcterms:modified xsi:type="dcterms:W3CDTF">2017-03-28T15:18:21Z</dcterms:modified>
</cp:coreProperties>
</file>